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9" r:id="rId1"/>
  </p:sldMasterIdLst>
  <p:sldIdLst>
    <p:sldId id="256" r:id="rId2"/>
    <p:sldId id="262" r:id="rId3"/>
    <p:sldId id="263" r:id="rId4"/>
    <p:sldId id="337" r:id="rId5"/>
    <p:sldId id="313" r:id="rId6"/>
    <p:sldId id="261" r:id="rId7"/>
    <p:sldId id="307" r:id="rId8"/>
    <p:sldId id="311" r:id="rId9"/>
    <p:sldId id="317" r:id="rId10"/>
    <p:sldId id="322" r:id="rId11"/>
    <p:sldId id="319" r:id="rId12"/>
    <p:sldId id="318" r:id="rId13"/>
    <p:sldId id="323" r:id="rId14"/>
    <p:sldId id="341" r:id="rId15"/>
    <p:sldId id="324" r:id="rId16"/>
    <p:sldId id="325" r:id="rId17"/>
    <p:sldId id="343" r:id="rId18"/>
    <p:sldId id="344" r:id="rId19"/>
    <p:sldId id="345" r:id="rId20"/>
    <p:sldId id="326" r:id="rId21"/>
    <p:sldId id="327" r:id="rId22"/>
    <p:sldId id="330" r:id="rId23"/>
    <p:sldId id="331" r:id="rId24"/>
    <p:sldId id="338" r:id="rId25"/>
    <p:sldId id="348" r:id="rId26"/>
    <p:sldId id="342" r:id="rId27"/>
    <p:sldId id="339" r:id="rId28"/>
    <p:sldId id="336" r:id="rId29"/>
    <p:sldId id="347" r:id="rId30"/>
    <p:sldId id="34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6" autoAdjust="0"/>
    <p:restoredTop sz="94659"/>
  </p:normalViewPr>
  <p:slideViewPr>
    <p:cSldViewPr snapToGrid="0">
      <p:cViewPr varScale="1">
        <p:scale>
          <a:sx n="110" d="100"/>
          <a:sy n="110" d="100"/>
        </p:scale>
        <p:origin x="6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D23DC-84D1-4B63-BE40-A76F2C7449A1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5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9077" y="0"/>
            <a:ext cx="9515061" cy="440218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Big Data Computing and Analysis</a:t>
            </a:r>
            <a:r>
              <a:rPr lang="en-US" sz="4400" b="1" dirty="0"/>
              <a:t/>
            </a:r>
            <a:br>
              <a:rPr lang="en-US" sz="4400" b="1" dirty="0"/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Angeles City Procurement Data Analysis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</a:t>
            </a:r>
            <a:r>
              <a:rPr lang="en-US" sz="3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Dr. </a:t>
            </a:r>
            <a:r>
              <a:rPr lang="en-US" sz="3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Jongwook</a:t>
            </a:r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Woo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80" y="4402183"/>
            <a:ext cx="6987645" cy="227293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		Submitted </a:t>
            </a:r>
            <a:r>
              <a:rPr lang="en-US" sz="2800" b="1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by</a:t>
            </a:r>
            <a:r>
              <a:rPr lang="en-US" sz="2800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Akash Gandhi</a:t>
            </a:r>
          </a:p>
          <a:p>
            <a:r>
              <a:rPr lang="en-US" sz="2800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				</a:t>
            </a:r>
            <a:r>
              <a:rPr lang="en-US" sz="2800" dirty="0" smtClean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	</a:t>
            </a:r>
            <a:r>
              <a:rPr lang="en-US" sz="2800" smtClean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Shashank </a:t>
            </a:r>
            <a:r>
              <a:rPr lang="en-US" sz="2800" dirty="0" smtClean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Jengathe</a:t>
            </a:r>
            <a:endParaRPr lang="en-US" sz="2800" dirty="0">
              <a:ln w="3175" cmpd="sng">
                <a:noFill/>
              </a:ln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6366" y="1711234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Transaction count and Expenses Year-wise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2814205"/>
            <a:ext cx="7715250" cy="213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09" y="1578292"/>
            <a:ext cx="8811762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6366" y="1711234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no. of transactions and amount spent Date-wise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2695575"/>
            <a:ext cx="8324850" cy="249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46" y="1420042"/>
            <a:ext cx="86201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2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9" y="1490117"/>
            <a:ext cx="84582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6366" y="1711234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Expenses Department wise.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66" y="2750127"/>
            <a:ext cx="5962650" cy="20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4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65" y="1378810"/>
            <a:ext cx="8995546" cy="52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458" y="1651642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expenditure on ‘General Services’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745798"/>
            <a:ext cx="6972300" cy="19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19" y="1417727"/>
            <a:ext cx="80676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3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https://mail.google.com/mail/u/0/?ui=2&amp;ik=6a750c930b&amp;view=fimg&amp;th=15509a4f459277ca&amp;attid=0.1&amp;disp=emb&amp;attbid=ANGjdJ-GTJyjWuH0q15du3RuX_PIXN70XvDxCpyGquPd-Z0KYuXxE7nTbEW1FVi-3UD8xlf0GbiEelYUyEr5gCl0dCLn2R8gvnnwU5IiDOLO77q9co1yRXna2U13pg0&amp;sz=s0-l75-ft&amp;ats=1464745658566&amp;rm=15509a4f459277ca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79" y="1440007"/>
            <a:ext cx="833466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3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068" y="176357"/>
            <a:ext cx="8958965" cy="10123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189" y="2907262"/>
            <a:ext cx="9477817" cy="3124201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Overview of Project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Big Data Life Cycle</a:t>
            </a:r>
          </a:p>
          <a:p>
            <a:pPr>
              <a:buClrTx/>
            </a:pPr>
            <a:r>
              <a:rPr lang="en-US" sz="2600" dirty="0">
                <a:latin typeface="Times New Roman"/>
                <a:cs typeface="Times New Roman"/>
              </a:rPr>
              <a:t>What is Apache Spark?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Flowchart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System Specifications 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Databricks</a:t>
            </a:r>
          </a:p>
          <a:p>
            <a:pPr>
              <a:buClrTx/>
            </a:pPr>
            <a:r>
              <a:rPr lang="en-US" sz="2600" smtClean="0">
                <a:latin typeface="Times New Roman"/>
                <a:cs typeface="Times New Roman"/>
              </a:rPr>
              <a:t>Spark </a:t>
            </a:r>
            <a:r>
              <a:rPr lang="en-US" sz="2600" dirty="0" smtClean="0">
                <a:latin typeface="Times New Roman"/>
                <a:cs typeface="Times New Roman"/>
              </a:rPr>
              <a:t>QL Queries and Visualization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Conclusion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References</a:t>
            </a:r>
          </a:p>
          <a:p>
            <a:pPr marL="0" indent="0">
              <a:buClrTx/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>
              <a:buClrTx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804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458" y="1651642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amount spent on procurement items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58" y="2818102"/>
            <a:ext cx="7839075" cy="190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21" y="1469027"/>
            <a:ext cx="85058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458" y="1651642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Quantity of each Item supplied by Alhambra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769610"/>
            <a:ext cx="6339754" cy="23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38" y="1416504"/>
            <a:ext cx="79533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6366" y="1711234"/>
            <a:ext cx="93268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Highest Selling City in terms of Item Count and Cost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66" y="3032781"/>
            <a:ext cx="5810250" cy="17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041" y="1498889"/>
            <a:ext cx="85725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71" y="1560195"/>
            <a:ext cx="63912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61458" y="1469979"/>
            <a:ext cx="10234302" cy="49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328DB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062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731" y="497028"/>
            <a:ext cx="9345394" cy="807215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cost(Time and Money) for importing from distant cities</a:t>
            </a:r>
          </a:p>
          <a:p>
            <a:pPr marL="0" indent="0">
              <a:buClrTx/>
              <a:buNone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plants are built around LA, we will save  on transportation cost and thus increase employment opportunities</a:t>
            </a:r>
          </a:p>
          <a:p>
            <a:pPr>
              <a:buClrTx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611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5205" y="3283527"/>
            <a:ext cx="9835099" cy="2396838"/>
          </a:xfrm>
        </p:spPr>
        <p:txBody>
          <a:bodyPr>
            <a:noAutofit/>
          </a:bodyPr>
          <a:lstStyle/>
          <a:p>
            <a:pPr>
              <a:buClrTx/>
            </a:pPr>
            <a:endParaRPr lang="en-US" sz="2600" dirty="0" smtClean="0"/>
          </a:p>
          <a:p>
            <a:pPr>
              <a:buClrTx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of obtaining or buying goods or services</a:t>
            </a:r>
          </a:p>
          <a:p>
            <a:pPr>
              <a:buClrTx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contains the procurement information for the city of Los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Angeles</a:t>
            </a:r>
            <a:endParaRPr lang="en-US" sz="2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size is 2GB. Used 580 MB for processing.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will help us in determining the expenses for the city in terms of year, department and item.</a:t>
            </a:r>
            <a:endParaRPr lang="en-US" sz="2600" dirty="0" smtClean="0"/>
          </a:p>
          <a:p>
            <a:pPr marL="457200" lvl="1" indent="-403225">
              <a:buClrTx/>
              <a:buNone/>
            </a:pPr>
            <a:endParaRPr lang="en-US" sz="2600" dirty="0" smtClean="0"/>
          </a:p>
          <a:p>
            <a:pPr marL="457200" lvl="1" indent="-403225">
              <a:buClrTx/>
              <a:buNone/>
            </a:pPr>
            <a:endParaRPr lang="en-US" sz="2600" dirty="0"/>
          </a:p>
          <a:p>
            <a:pPr marL="457200" lvl="1" indent="-403225">
              <a:buClrTx/>
              <a:buNone/>
            </a:pPr>
            <a:r>
              <a:rPr lang="en-US" sz="2600" dirty="0" smtClean="0"/>
              <a:t> </a:t>
            </a:r>
            <a:endParaRPr lang="en-US" sz="2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46314" y="497675"/>
            <a:ext cx="6081305" cy="926699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none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Project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6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731" y="497028"/>
            <a:ext cx="9345394" cy="807215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1064" y="2638698"/>
            <a:ext cx="10018713" cy="3962400"/>
          </a:xfrm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ClrTx/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12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46314" y="497675"/>
            <a:ext cx="6081305" cy="926699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none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Life Cycle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percipienceanalytics.com/images/slides/lifecyc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5613" y="2698750"/>
            <a:ext cx="5562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74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5205" y="1828800"/>
            <a:ext cx="9835099" cy="4881282"/>
          </a:xfrm>
        </p:spPr>
        <p:txBody>
          <a:bodyPr>
            <a:normAutofit/>
          </a:bodyPr>
          <a:lstStyle/>
          <a:p>
            <a:endParaRPr lang="en-US" sz="3000" dirty="0" smtClean="0"/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 and general cluster computing system, interoperable with Hadoop.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Improve efficiency through in-memory computing primitives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Improves usability through rich APIs in Scala, Java and Python</a:t>
            </a:r>
            <a:endParaRPr lang="en-US" dirty="0" smtClean="0"/>
          </a:p>
          <a:p>
            <a:pPr marL="457200" lvl="1" indent="-403225">
              <a:buNone/>
            </a:pPr>
            <a:endParaRPr lang="en-US" dirty="0" smtClean="0"/>
          </a:p>
          <a:p>
            <a:pPr marL="457200" lvl="1" indent="-403225">
              <a:buNone/>
            </a:pPr>
            <a:endParaRPr lang="en-US" dirty="0"/>
          </a:p>
          <a:p>
            <a:pPr marL="457200" lvl="1" indent="-403225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46314" y="497675"/>
            <a:ext cx="6081305" cy="926699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none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Apache Spark?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7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141" y="225364"/>
            <a:ext cx="8453257" cy="797898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40" y="1541417"/>
            <a:ext cx="8453258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46314" y="497675"/>
            <a:ext cx="6081305" cy="926699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none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Databricks Cluster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500846"/>
            <a:ext cx="9661161" cy="3054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808075"/>
            <a:ext cx="65053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size: 6 GB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 of Cores: 0.88 cores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 of nodes: 5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Spark 1.6.1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1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46314" y="497675"/>
            <a:ext cx="6081305" cy="926699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none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Databricks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72954" y="2299064"/>
            <a:ext cx="9835099" cy="4454434"/>
          </a:xfrm>
        </p:spPr>
        <p:txBody>
          <a:bodyPr>
            <a:noAutofit/>
          </a:bodyPr>
          <a:lstStyle/>
          <a:p>
            <a:pPr marL="0" indent="0">
              <a:buClrTx/>
              <a:buNone/>
            </a:pPr>
            <a:endParaRPr lang="en-US" sz="2600" dirty="0" smtClean="0"/>
          </a:p>
          <a:p>
            <a:pPr>
              <a:buClrTx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creation is quick.</a:t>
            </a:r>
          </a:p>
          <a:p>
            <a:pPr marL="0" indent="0">
              <a:buClrTx/>
              <a:buNone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to terminate/ detach/ restart the cluster.</a:t>
            </a:r>
          </a:p>
          <a:p>
            <a:pPr marL="0" indent="0">
              <a:buClrTx/>
              <a:buNone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configure python code in SQL notebook.</a:t>
            </a:r>
          </a:p>
          <a:p>
            <a:pPr>
              <a:buClrTx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03225">
              <a:buClrTx/>
              <a:buNone/>
            </a:pPr>
            <a:endParaRPr lang="en-US" sz="2600" dirty="0" smtClean="0"/>
          </a:p>
          <a:p>
            <a:pPr marL="457200" lvl="1" indent="-403225">
              <a:buClrTx/>
              <a:buNone/>
            </a:pPr>
            <a:endParaRPr lang="en-US" sz="2600" dirty="0"/>
          </a:p>
          <a:p>
            <a:pPr marL="457200" lvl="1" indent="-403225">
              <a:buClrTx/>
              <a:buNone/>
            </a:pPr>
            <a:r>
              <a:rPr lang="en-US" sz="2600" dirty="0" smtClean="0"/>
              <a:t>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395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Loading Data to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58" y="1754256"/>
            <a:ext cx="10423098" cy="38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849</TotalTime>
  <Words>241</Words>
  <Application>Microsoft Macintosh PowerPoint</Application>
  <PresentationFormat>Widescreen</PresentationFormat>
  <Paragraphs>87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Century Gothic</vt:lpstr>
      <vt:lpstr>Times New Roman</vt:lpstr>
      <vt:lpstr>Wingdings 3</vt:lpstr>
      <vt:lpstr>Arial</vt:lpstr>
      <vt:lpstr>Wisp</vt:lpstr>
      <vt:lpstr>                                 Introduction to Big Data Computing and Analysis  Los Angeles City Procurement Data Analysis                     Guide: Dr. Jongwook Woo</vt:lpstr>
      <vt:lpstr>Table of Contents</vt:lpstr>
      <vt:lpstr>PowerPoint Presentation</vt:lpstr>
      <vt:lpstr>PowerPoint Presentation</vt:lpstr>
      <vt:lpstr>PowerPoint Presentation</vt:lpstr>
      <vt:lpstr>Flow Chart</vt:lpstr>
      <vt:lpstr>PowerPoint Presentation</vt:lpstr>
      <vt:lpstr>PowerPoint Presentation</vt:lpstr>
      <vt:lpstr>Loading Data to Table</vt:lpstr>
      <vt:lpstr>Query</vt:lpstr>
      <vt:lpstr>Visualization</vt:lpstr>
      <vt:lpstr>Query</vt:lpstr>
      <vt:lpstr>Visualization</vt:lpstr>
      <vt:lpstr>Visualization</vt:lpstr>
      <vt:lpstr>Query</vt:lpstr>
      <vt:lpstr>Visualization</vt:lpstr>
      <vt:lpstr>Query</vt:lpstr>
      <vt:lpstr>Visualization</vt:lpstr>
      <vt:lpstr>Visualization</vt:lpstr>
      <vt:lpstr>Query</vt:lpstr>
      <vt:lpstr>Visualization</vt:lpstr>
      <vt:lpstr>Query</vt:lpstr>
      <vt:lpstr>Visualization</vt:lpstr>
      <vt:lpstr>Query</vt:lpstr>
      <vt:lpstr>Visualization</vt:lpstr>
      <vt:lpstr>Visualization</vt:lpstr>
      <vt:lpstr>Visualization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520: Software Engineering Submitted to Dr. Jongwook Woo</dc:title>
  <dc:creator>Watermarke</dc:creator>
  <cp:lastModifiedBy>Jengathe, Shashank N</cp:lastModifiedBy>
  <cp:revision>151</cp:revision>
  <dcterms:created xsi:type="dcterms:W3CDTF">2016-03-12T03:19:07Z</dcterms:created>
  <dcterms:modified xsi:type="dcterms:W3CDTF">2017-08-16T00:39:51Z</dcterms:modified>
</cp:coreProperties>
</file>